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b28ba9a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b28ba9a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e1c09d24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e1c09d24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e1c09d24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e1c09d24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1c09d2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1c09d2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e1c09d2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e1c09d2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e1c09d24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e1c09d24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e1c09d24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e1c09d24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e1c09d24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e1c09d24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f3bbe9e7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f3bbe9e7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3bbe9e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3bbe9e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e155818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e155818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Azeezat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3bbe9e7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3bbe9e7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3bbe9e7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3bbe9e7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3bbe9e7c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f3bbe9e7c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e155818b2_1_2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e155818b2_1_2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e155818b2_1_2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e155818b2_1_2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eb28ba9a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eb28ba9a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eb28ba9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eb28ba9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e155818b2_1_2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e155818b2_1_2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Shafiq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47d9b834f9a0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747d9b834f9a0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eb28ba9a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eb28ba9a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e155818b2_1_2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e155818b2_1_2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Mansi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e155818b2_1_2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e155818b2_1_2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zainshafiq/User-Interface-Programming-Human-Centered-Design-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882250" y="2990400"/>
            <a:ext cx="5618700" cy="1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9CB9C"/>
                </a:solidFill>
                <a:latin typeface="Comic Sans MS"/>
                <a:ea typeface="Comic Sans MS"/>
                <a:cs typeface="Comic Sans MS"/>
                <a:sym typeface="Comic Sans MS"/>
              </a:rPr>
              <a:t>Milestone 1</a:t>
            </a:r>
            <a:endParaRPr sz="1800">
              <a:solidFill>
                <a:srgbClr val="F9CB9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6B26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9CB9C"/>
                </a:solidFill>
                <a:latin typeface="Comic Sans MS"/>
                <a:ea typeface="Comic Sans MS"/>
                <a:cs typeface="Comic Sans MS"/>
                <a:sym typeface="Comic Sans MS"/>
              </a:rPr>
              <a:t>Azeezat, Han, Mansi, Shafiq</a:t>
            </a:r>
            <a:endParaRPr sz="1800">
              <a:solidFill>
                <a:srgbClr val="F9CB9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9CB9C"/>
                </a:solidFill>
                <a:latin typeface="Comic Sans MS"/>
                <a:ea typeface="Comic Sans MS"/>
                <a:cs typeface="Comic Sans MS"/>
                <a:sym typeface="Comic Sans MS"/>
              </a:rPr>
              <a:t>February 6, 2019</a:t>
            </a:r>
            <a:endParaRPr sz="1800">
              <a:solidFill>
                <a:srgbClr val="F9CB9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525" y="1089825"/>
            <a:ext cx="4741350" cy="16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8450" y="2658338"/>
            <a:ext cx="38471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11526" r="3411" t="0"/>
          <a:stretch/>
        </p:blipFill>
        <p:spPr>
          <a:xfrm>
            <a:off x="311700" y="298175"/>
            <a:ext cx="8520600" cy="85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487150"/>
            <a:ext cx="4420800" cy="3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Innovative ideas;</a:t>
            </a:r>
            <a:endParaRPr>
              <a:solidFill>
                <a:srgbClr val="F6B26B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○"/>
            </a:pPr>
            <a:r>
              <a:rPr lang="en" sz="1800">
                <a:solidFill>
                  <a:srgbClr val="F6B26B"/>
                </a:solidFill>
              </a:rPr>
              <a:t>Graphical layout</a:t>
            </a:r>
            <a:endParaRPr sz="1800">
              <a:solidFill>
                <a:srgbClr val="F6B26B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○"/>
            </a:pPr>
            <a:r>
              <a:rPr lang="en" sz="1800">
                <a:solidFill>
                  <a:srgbClr val="F6B26B"/>
                </a:solidFill>
              </a:rPr>
              <a:t>Keep consistent</a:t>
            </a:r>
            <a:endParaRPr sz="1800">
              <a:solidFill>
                <a:srgbClr val="F6B26B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○"/>
            </a:pPr>
            <a:r>
              <a:rPr lang="en" sz="1800">
                <a:solidFill>
                  <a:srgbClr val="F6B26B"/>
                </a:solidFill>
              </a:rPr>
              <a:t>Organizable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○"/>
            </a:pPr>
            <a:r>
              <a:rPr lang="en" sz="1800">
                <a:solidFill>
                  <a:srgbClr val="F6B26B"/>
                </a:solidFill>
              </a:rPr>
              <a:t>More user-friendly design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Students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Future students are the ones applying to the school, they need to</a:t>
            </a:r>
            <a:r>
              <a:rPr lang="en">
                <a:solidFill>
                  <a:srgbClr val="F6B26B"/>
                </a:solidFill>
              </a:rPr>
              <a:t>: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Know the requirements to enter into the engineering program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Fill out the applications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Find information on the school, and projects they would do in the program they want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Know what’s included in the course syllabus, as well as course descriptions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Be able to search for more information available in the engineering faculty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View projects other students have done in previous years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Know why our engineering faculty is amazing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00" y="0"/>
            <a:ext cx="1882500" cy="166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Current Students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Current</a:t>
            </a:r>
            <a:r>
              <a:rPr lang="en">
                <a:solidFill>
                  <a:srgbClr val="F6B26B"/>
                </a:solidFill>
              </a:rPr>
              <a:t> students are the ones using the engineering web 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page most, they need to: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Know the undergraduate calendar and detailed program sheet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Be able to find necessary forms and able to fill out forms online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Be able to get helpful resources like academic advising, read/write workshop etc.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Can able to see news and events on main webpage of engineering website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Can find other student’s/professor’s  project information and research info.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Must able to find contact information of engineering office and faculty member </a:t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500" y="0"/>
            <a:ext cx="1882500" cy="166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Graduate Students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Graduate students are the students that have both type of students 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which are doing research and normal students like current students, and they have huge task need to be done, don`t have too much time: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Be able to acknowledge  the course content 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More efficiency work while searching resources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Can find professor who they want to work with in specific area that they want to do their researching 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Be able to apply for researching requirements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Be able to  communicate  with company for Coop work      </a:t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500" y="0"/>
            <a:ext cx="1882500" cy="166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6B26B"/>
                </a:solidFill>
              </a:rPr>
              <a:t>Future researchers, outside industries might be interested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6B26B"/>
                </a:solidFill>
              </a:rPr>
              <a:t>in the research that associated with Engineering Faculty, so they need to;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Be able to find specific research that matches with self-interest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Manage to find contact information of engineering office and faculty member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Able to fill out the applications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Find other student’s/professor’s project information and research info.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Able to Collaborate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00" y="0"/>
            <a:ext cx="1882500" cy="166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6500"/>
            <a:ext cx="9144000" cy="545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50" y="0"/>
            <a:ext cx="7605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 rot="-5400000">
            <a:off x="-2150250" y="2216800"/>
            <a:ext cx="51435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Affinity</a:t>
            </a:r>
            <a:endParaRPr sz="3600"/>
          </a:p>
        </p:txBody>
      </p:sp>
      <p:sp>
        <p:nvSpPr>
          <p:cNvPr id="169" name="Google Shape;169;p29"/>
          <p:cNvSpPr txBox="1"/>
          <p:nvPr/>
        </p:nvSpPr>
        <p:spPr>
          <a:xfrm rot="-5400000">
            <a:off x="6158650" y="2218900"/>
            <a:ext cx="51393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Diagram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0" y="1296525"/>
            <a:ext cx="9144000" cy="143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MVP is based on getting users to the information they need, and organizing the content for ease of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Updated events and calendar - 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Forms - 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Requirements - Future Students &amp; Graduate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Discoverable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325" y="1605875"/>
            <a:ext cx="3788100" cy="296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8617" t="0"/>
          <a:stretch/>
        </p:blipFill>
        <p:spPr>
          <a:xfrm>
            <a:off x="311700" y="298175"/>
            <a:ext cx="8520600" cy="85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487150"/>
            <a:ext cx="4420800" cy="30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Nice and inviting; colorful without being too harsh</a:t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Information was straightforward and useful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Discoverable</a:t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2261100" y="1183775"/>
            <a:ext cx="462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https://github.com/zainshafiq/User-Interface-Programming-Human-Centered-Design-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50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Reflection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79725"/>
            <a:ext cx="8520600" cy="3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</a:pPr>
            <a:r>
              <a:rPr lang="en" sz="1600">
                <a:solidFill>
                  <a:srgbClr val="EFEFEF"/>
                </a:solidFill>
              </a:rPr>
              <a:t>How we felt about this milestone? What we liked about it? What we disliked?</a:t>
            </a:r>
            <a:endParaRPr sz="1600">
              <a:solidFill>
                <a:srgbClr val="EFEFE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600"/>
              <a:buChar char="○"/>
            </a:pPr>
            <a:r>
              <a:rPr lang="en" sz="1600">
                <a:solidFill>
                  <a:srgbClr val="F9CB9C"/>
                </a:solidFill>
              </a:rPr>
              <a:t>Good practice for user story mapping and affinity diagrams</a:t>
            </a:r>
            <a:endParaRPr sz="1600">
              <a:solidFill>
                <a:srgbClr val="F9CB9C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600"/>
              <a:buChar char="○"/>
            </a:pPr>
            <a:r>
              <a:rPr lang="en" sz="1600">
                <a:solidFill>
                  <a:srgbClr val="F9CB9C"/>
                </a:solidFill>
              </a:rPr>
              <a:t>We like that we were able to use the lab time to work on the milestone.</a:t>
            </a:r>
            <a:endParaRPr sz="1600">
              <a:solidFill>
                <a:srgbClr val="F9CB9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9CB9C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F3F3F3"/>
                </a:solidFill>
              </a:rPr>
              <a:t>What we learned about ourselves as we collaborated and worked through this milestone?</a:t>
            </a:r>
            <a:endParaRPr sz="1600">
              <a:solidFill>
                <a:srgbClr val="F3F3F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600"/>
              <a:buChar char="○"/>
            </a:pPr>
            <a:r>
              <a:rPr lang="en" sz="1600">
                <a:solidFill>
                  <a:srgbClr val="F9CB9C"/>
                </a:solidFill>
              </a:rPr>
              <a:t>We learned that we all suck at time management</a:t>
            </a:r>
            <a:endParaRPr sz="1600">
              <a:solidFill>
                <a:srgbClr val="F9CB9C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600"/>
              <a:buChar char="○"/>
            </a:pPr>
            <a:r>
              <a:rPr lang="en" sz="1600">
                <a:solidFill>
                  <a:srgbClr val="F9CB9C"/>
                </a:solidFill>
              </a:rPr>
              <a:t>Don’t trust Azeezat with time, but she got better. Don’t let Mansi drive. Tell Han the room number an hour before meeting. Trust Shafiq with the memes.</a:t>
            </a:r>
            <a:endParaRPr sz="1600">
              <a:solidFill>
                <a:srgbClr val="F9CB9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Group Reflection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1600">
                <a:solidFill>
                  <a:srgbClr val="F3F3F3"/>
                </a:solidFill>
              </a:rPr>
              <a:t>How we will use what we have learned going forward?</a:t>
            </a:r>
            <a:endParaRPr sz="1600">
              <a:solidFill>
                <a:srgbClr val="F9CB9C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600"/>
              <a:buChar char="○"/>
            </a:pPr>
            <a:r>
              <a:rPr lang="en" sz="1600">
                <a:solidFill>
                  <a:srgbClr val="F9CB9C"/>
                </a:solidFill>
              </a:rPr>
              <a:t>We will force ourselves to do better.</a:t>
            </a:r>
            <a:endParaRPr sz="1600">
              <a:solidFill>
                <a:srgbClr val="F9CB9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9CB9C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600"/>
              <a:buChar char="●"/>
            </a:pPr>
            <a:r>
              <a:rPr lang="en" sz="1600">
                <a:solidFill>
                  <a:srgbClr val="F3F3F3"/>
                </a:solidFill>
              </a:rPr>
              <a:t>What “stuff &amp; things” related to this milestone we</a:t>
            </a:r>
            <a:endParaRPr sz="1600">
              <a:solidFill>
                <a:srgbClr val="F3F3F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</a:rPr>
              <a:t> would want help with?</a:t>
            </a:r>
            <a:endParaRPr sz="1600">
              <a:solidFill>
                <a:srgbClr val="F3F3F3"/>
              </a:solidFill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rgbClr val="F9CB9C"/>
              </a:buClr>
              <a:buSzPts val="1600"/>
              <a:buChar char="○"/>
            </a:pPr>
            <a:r>
              <a:rPr lang="en" sz="1600">
                <a:solidFill>
                  <a:srgbClr val="F9CB9C"/>
                </a:solidFill>
              </a:rPr>
              <a:t>The user story mapping, scenarios</a:t>
            </a:r>
            <a:endParaRPr sz="1600">
              <a:solidFill>
                <a:srgbClr val="F9CB9C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 rotWithShape="1">
          <a:blip r:embed="rId3">
            <a:alphaModFix/>
          </a:blip>
          <a:srcRect b="0" l="0" r="0" t="12891"/>
          <a:stretch/>
        </p:blipFill>
        <p:spPr>
          <a:xfrm>
            <a:off x="5684525" y="2745575"/>
            <a:ext cx="2847701" cy="20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762650"/>
            <a:ext cx="8520600" cy="16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rgbClr val="F9CB9C"/>
                </a:solidFill>
              </a:rPr>
              <a:t>QUESTIONS?</a:t>
            </a:r>
            <a:endParaRPr sz="9600"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15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Reflection(Real)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11700" y="731125"/>
            <a:ext cx="8520600" cy="3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How did you feel about this milestone? What did you like about it? What did you dislike?</a:t>
            </a:r>
            <a:endParaRPr sz="1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F9CB9C"/>
                </a:solidFill>
              </a:rPr>
              <a:t>What is love?</a:t>
            </a:r>
            <a:endParaRPr sz="2200">
              <a:solidFill>
                <a:srgbClr val="F9CB9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What did you learn about yourself as you collaborated and worked through this milestone?</a:t>
            </a:r>
            <a:endParaRPr sz="1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F9CB9C"/>
                </a:solidFill>
              </a:rPr>
              <a:t>Baby don’t hurt me...</a:t>
            </a:r>
            <a:endParaRPr sz="2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How will you use what you have learned going forward?</a:t>
            </a:r>
            <a:endParaRPr sz="1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F9CB9C"/>
                </a:solidFill>
              </a:rPr>
              <a:t>Don’t hurt me...</a:t>
            </a:r>
            <a:endParaRPr sz="2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What “stuff &amp; things” related to this milestone would you want help with?</a:t>
            </a:r>
            <a:endParaRPr sz="1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 sz="2200">
                <a:solidFill>
                  <a:srgbClr val="F9CB9C"/>
                </a:solidFill>
              </a:rPr>
              <a:t>No moreeeeee~ </a:t>
            </a:r>
            <a:endParaRPr sz="2200">
              <a:solidFill>
                <a:srgbClr val="F9CB9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2200"/>
              <a:buChar char="-"/>
            </a:pPr>
            <a:r>
              <a:t/>
            </a:r>
            <a:endParaRPr sz="2200">
              <a:solidFill>
                <a:srgbClr val="F9CB9C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9CB9C"/>
                </a:solidFill>
              </a:rPr>
              <a:t>                         </a:t>
            </a:r>
            <a:endParaRPr sz="2200">
              <a:solidFill>
                <a:srgbClr val="F9CB9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445275"/>
            <a:ext cx="85206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Drop down menu was clear - separated between graduate and undergraduate students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8617" t="0"/>
          <a:stretch/>
        </p:blipFill>
        <p:spPr>
          <a:xfrm>
            <a:off x="311700" y="298175"/>
            <a:ext cx="8520600" cy="85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36675"/>
            <a:ext cx="8520600" cy="106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487150"/>
            <a:ext cx="8520600" cy="30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There wasn’t much that was disliked about this website, and if possible;</a:t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B26B"/>
                </a:solidFill>
              </a:rPr>
              <a:t> </a:t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We would like to incorporate as much of what was on this website as we can into our University of Regina website.</a:t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8617" t="0"/>
          <a:stretch/>
        </p:blipFill>
        <p:spPr>
          <a:xfrm>
            <a:off x="311700" y="298175"/>
            <a:ext cx="8520600" cy="85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32578" t="0"/>
          <a:stretch/>
        </p:blipFill>
        <p:spPr>
          <a:xfrm>
            <a:off x="311700" y="298175"/>
            <a:ext cx="8520600" cy="85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325" y="1605875"/>
            <a:ext cx="3788100" cy="300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487150"/>
            <a:ext cx="4420800" cy="3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Up-to-date</a:t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Organized and Straightforward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Good Content Strategy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Innovative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32578" t="0"/>
          <a:stretch/>
        </p:blipFill>
        <p:spPr>
          <a:xfrm>
            <a:off x="311700" y="298175"/>
            <a:ext cx="8520600" cy="85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487150"/>
            <a:ext cx="4420800" cy="3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Dislike?</a:t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No consistency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325" y="1605875"/>
            <a:ext cx="3788100" cy="300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4325" y="1605875"/>
            <a:ext cx="3788100" cy="300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4325" y="1605875"/>
            <a:ext cx="3788100" cy="300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6025" y="1605873"/>
            <a:ext cx="3764700" cy="300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6025" y="1605875"/>
            <a:ext cx="3764700" cy="300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44325" y="1605875"/>
            <a:ext cx="3788100" cy="300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37327" t="0"/>
          <a:stretch/>
        </p:blipFill>
        <p:spPr>
          <a:xfrm>
            <a:off x="311700" y="298175"/>
            <a:ext cx="8520600" cy="85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025" y="1605875"/>
            <a:ext cx="3776400" cy="300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487150"/>
            <a:ext cx="4420800" cy="3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Attractive and simple web page layout design</a:t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Very good content strategy, Easy to find all necessary information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Organized structure &amp; content webpage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634200"/>
            <a:ext cx="8520600" cy="32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It</a:t>
            </a:r>
            <a:r>
              <a:rPr lang="en">
                <a:solidFill>
                  <a:srgbClr val="F6B26B"/>
                </a:solidFill>
              </a:rPr>
              <a:t> has very good structure of navigation bar, all necessary information has been organized </a:t>
            </a:r>
            <a:r>
              <a:rPr lang="en">
                <a:solidFill>
                  <a:srgbClr val="F6B26B"/>
                </a:solidFill>
              </a:rPr>
              <a:t>properly -  Current Student can find all necessary information under STUDENT SERVICES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High Usability, High Discoverability , High Desirability !!!</a:t>
            </a:r>
            <a:endParaRPr>
              <a:solidFill>
                <a:srgbClr val="F6B26B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27175"/>
            <a:ext cx="8520600" cy="1066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109" name="Google Shape;109;p20"/>
          <p:cNvCxnSpPr/>
          <p:nvPr/>
        </p:nvCxnSpPr>
        <p:spPr>
          <a:xfrm flipH="1">
            <a:off x="4662050" y="2800400"/>
            <a:ext cx="1263300" cy="53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20"/>
          <p:cNvSpPr/>
          <p:nvPr/>
        </p:nvSpPr>
        <p:spPr>
          <a:xfrm>
            <a:off x="3474825" y="3459475"/>
            <a:ext cx="1263300" cy="323400"/>
          </a:xfrm>
          <a:prstGeom prst="flowChartAlternateProcess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0" l="0" r="37327" t="0"/>
          <a:stretch/>
        </p:blipFill>
        <p:spPr>
          <a:xfrm>
            <a:off x="311700" y="298175"/>
            <a:ext cx="8520600" cy="85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11526" r="3411" t="0"/>
          <a:stretch/>
        </p:blipFill>
        <p:spPr>
          <a:xfrm>
            <a:off x="311700" y="298175"/>
            <a:ext cx="8520600" cy="85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487150"/>
            <a:ext cx="4420800" cy="3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One of the worst website </a:t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Simple layout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Harsh user experience</a:t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B26B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750" y="1487150"/>
            <a:ext cx="4244545" cy="254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